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2" r:id="rId4"/>
    <p:sldId id="264" r:id="rId5"/>
    <p:sldId id="258" r:id="rId6"/>
    <p:sldId id="259" r:id="rId7"/>
    <p:sldId id="263" r:id="rId8"/>
    <p:sldId id="260" r:id="rId9"/>
    <p:sldId id="265" r:id="rId10"/>
    <p:sldId id="261" r:id="rId11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EFF63-567C-4402-A3F0-0FBA4513DEE6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69B7E05-04E9-4287-BA8B-27D33246B7AE}">
      <dgm:prSet phldrT="[Texto]"/>
      <dgm:spPr/>
      <dgm:t>
        <a:bodyPr/>
        <a:lstStyle/>
        <a:p>
          <a:r>
            <a:rPr lang="es-PE" dirty="0" smtClean="0"/>
            <a:t>La Ley 27802 crea el Consejo Nacional de la Juventud - CONAJU</a:t>
          </a:r>
          <a:endParaRPr lang="es-PE" dirty="0"/>
        </a:p>
      </dgm:t>
    </dgm:pt>
    <dgm:pt modelId="{50737199-AEED-4EC4-9D44-A4694C63F6F0}" type="parTrans" cxnId="{E3809352-7969-416D-A7A1-8E5A7FDA0284}">
      <dgm:prSet/>
      <dgm:spPr/>
      <dgm:t>
        <a:bodyPr/>
        <a:lstStyle/>
        <a:p>
          <a:endParaRPr lang="es-PE"/>
        </a:p>
      </dgm:t>
    </dgm:pt>
    <dgm:pt modelId="{45058573-85CF-4820-81F6-8C0B2428501B}" type="sibTrans" cxnId="{E3809352-7969-416D-A7A1-8E5A7FDA0284}">
      <dgm:prSet/>
      <dgm:spPr/>
      <dgm:t>
        <a:bodyPr/>
        <a:lstStyle/>
        <a:p>
          <a:endParaRPr lang="es-PE"/>
        </a:p>
      </dgm:t>
    </dgm:pt>
    <dgm:pt modelId="{20741E58-936B-40AB-A216-D23543C3F52E}">
      <dgm:prSet phldrT="[Texto]"/>
      <dgm:spPr/>
      <dgm:t>
        <a:bodyPr/>
        <a:lstStyle/>
        <a:p>
          <a:r>
            <a:rPr lang="es-PE" dirty="0" smtClean="0"/>
            <a:t>CONAJU se fusiona con MINEDU, creándose la Secretaría Nacional de Juventudes - SENAJU</a:t>
          </a:r>
          <a:endParaRPr lang="es-PE" dirty="0"/>
        </a:p>
      </dgm:t>
    </dgm:pt>
    <dgm:pt modelId="{DE9AD135-4D00-46F7-81FC-B46C1C348CE2}" type="parTrans" cxnId="{74319465-AE66-441B-8651-B06D14253C1F}">
      <dgm:prSet/>
      <dgm:spPr/>
      <dgm:t>
        <a:bodyPr/>
        <a:lstStyle/>
        <a:p>
          <a:endParaRPr lang="es-PE"/>
        </a:p>
      </dgm:t>
    </dgm:pt>
    <dgm:pt modelId="{2A219434-D9F6-42F5-9119-B1FD1AA1ABA2}" type="sibTrans" cxnId="{74319465-AE66-441B-8651-B06D14253C1F}">
      <dgm:prSet/>
      <dgm:spPr/>
      <dgm:t>
        <a:bodyPr/>
        <a:lstStyle/>
        <a:p>
          <a:endParaRPr lang="es-PE"/>
        </a:p>
      </dgm:t>
    </dgm:pt>
    <dgm:pt modelId="{3575C8B3-39CC-4D9B-B806-1677D2300BFD}" type="pres">
      <dgm:prSet presAssocID="{DE7EFF63-567C-4402-A3F0-0FBA4513DEE6}" presName="Name0" presStyleCnt="0">
        <dgm:presLayoutVars>
          <dgm:dir/>
          <dgm:animLvl val="lvl"/>
          <dgm:resizeHandles val="exact"/>
        </dgm:presLayoutVars>
      </dgm:prSet>
      <dgm:spPr/>
    </dgm:pt>
    <dgm:pt modelId="{6704ECCA-EA54-4A42-9558-F01D2A07A7B4}" type="pres">
      <dgm:prSet presAssocID="{769B7E05-04E9-4287-BA8B-27D33246B7AE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799F2A7E-809C-4F34-9F50-3756374B5894}" type="pres">
      <dgm:prSet presAssocID="{45058573-85CF-4820-81F6-8C0B2428501B}" presName="parTxOnlySpace" presStyleCnt="0"/>
      <dgm:spPr/>
    </dgm:pt>
    <dgm:pt modelId="{BD60E24D-0463-4E6B-990C-9472D3E08ED9}" type="pres">
      <dgm:prSet presAssocID="{20741E58-936B-40AB-A216-D23543C3F52E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E"/>
        </a:p>
      </dgm:t>
    </dgm:pt>
  </dgm:ptLst>
  <dgm:cxnLst>
    <dgm:cxn modelId="{FCEDB11B-49EA-4B5B-96A5-CCC0F6B26E31}" type="presOf" srcId="{20741E58-936B-40AB-A216-D23543C3F52E}" destId="{BD60E24D-0463-4E6B-990C-9472D3E08ED9}" srcOrd="0" destOrd="0" presId="urn:microsoft.com/office/officeart/2005/8/layout/chevron1"/>
    <dgm:cxn modelId="{C1B5F25C-0AF3-4C1E-A632-C6C7BF345470}" type="presOf" srcId="{769B7E05-04E9-4287-BA8B-27D33246B7AE}" destId="{6704ECCA-EA54-4A42-9558-F01D2A07A7B4}" srcOrd="0" destOrd="0" presId="urn:microsoft.com/office/officeart/2005/8/layout/chevron1"/>
    <dgm:cxn modelId="{74319465-AE66-441B-8651-B06D14253C1F}" srcId="{DE7EFF63-567C-4402-A3F0-0FBA4513DEE6}" destId="{20741E58-936B-40AB-A216-D23543C3F52E}" srcOrd="1" destOrd="0" parTransId="{DE9AD135-4D00-46F7-81FC-B46C1C348CE2}" sibTransId="{2A219434-D9F6-42F5-9119-B1FD1AA1ABA2}"/>
    <dgm:cxn modelId="{B23261A6-7FE2-46A0-A186-1B13F6F2DE95}" type="presOf" srcId="{DE7EFF63-567C-4402-A3F0-0FBA4513DEE6}" destId="{3575C8B3-39CC-4D9B-B806-1677D2300BFD}" srcOrd="0" destOrd="0" presId="urn:microsoft.com/office/officeart/2005/8/layout/chevron1"/>
    <dgm:cxn modelId="{E3809352-7969-416D-A7A1-8E5A7FDA0284}" srcId="{DE7EFF63-567C-4402-A3F0-0FBA4513DEE6}" destId="{769B7E05-04E9-4287-BA8B-27D33246B7AE}" srcOrd="0" destOrd="0" parTransId="{50737199-AEED-4EC4-9D44-A4694C63F6F0}" sibTransId="{45058573-85CF-4820-81F6-8C0B2428501B}"/>
    <dgm:cxn modelId="{602736BA-857A-4D7D-88BC-30CAA246D74C}" type="presParOf" srcId="{3575C8B3-39CC-4D9B-B806-1677D2300BFD}" destId="{6704ECCA-EA54-4A42-9558-F01D2A07A7B4}" srcOrd="0" destOrd="0" presId="urn:microsoft.com/office/officeart/2005/8/layout/chevron1"/>
    <dgm:cxn modelId="{B3625931-45FD-4073-ADED-0F709EA38C58}" type="presParOf" srcId="{3575C8B3-39CC-4D9B-B806-1677D2300BFD}" destId="{799F2A7E-809C-4F34-9F50-3756374B5894}" srcOrd="1" destOrd="0" presId="urn:microsoft.com/office/officeart/2005/8/layout/chevron1"/>
    <dgm:cxn modelId="{85D3D2CF-E4DC-4337-9539-B44075EE0E5E}" type="presParOf" srcId="{3575C8B3-39CC-4D9B-B806-1677D2300BFD}" destId="{BD60E24D-0463-4E6B-990C-9472D3E08ED9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04ECCA-EA54-4A42-9558-F01D2A07A7B4}">
      <dsp:nvSpPr>
        <dsp:cNvPr id="0" name=""/>
        <dsp:cNvSpPr/>
      </dsp:nvSpPr>
      <dsp:spPr>
        <a:xfrm>
          <a:off x="5923" y="808567"/>
          <a:ext cx="3540863" cy="141634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700" kern="1200" dirty="0" smtClean="0"/>
            <a:t>La Ley 27802 crea el Consejo Nacional de la Juventud - CONAJU</a:t>
          </a:r>
          <a:endParaRPr lang="es-PE" sz="1700" kern="1200" dirty="0"/>
        </a:p>
      </dsp:txBody>
      <dsp:txXfrm>
        <a:off x="714096" y="808567"/>
        <a:ext cx="2124518" cy="1416345"/>
      </dsp:txXfrm>
    </dsp:sp>
    <dsp:sp modelId="{BD60E24D-0463-4E6B-990C-9472D3E08ED9}">
      <dsp:nvSpPr>
        <dsp:cNvPr id="0" name=""/>
        <dsp:cNvSpPr/>
      </dsp:nvSpPr>
      <dsp:spPr>
        <a:xfrm>
          <a:off x="3192700" y="808567"/>
          <a:ext cx="3540863" cy="141634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700" kern="1200" dirty="0" smtClean="0"/>
            <a:t>CONAJU se fusiona con MINEDU, creándose la Secretaría Nacional de Juventudes - SENAJU</a:t>
          </a:r>
          <a:endParaRPr lang="es-PE" sz="1700" kern="1200" dirty="0"/>
        </a:p>
      </dsp:txBody>
      <dsp:txXfrm>
        <a:off x="3900873" y="808567"/>
        <a:ext cx="2124518" cy="1416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0D51FCAF-7398-4EB9-90BA-D1461C8A1D19}" type="datetimeFigureOut">
              <a:rPr lang="es-PE" smtClean="0"/>
              <a:t>27/03/2019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7B8735A7-B220-4544-9548-91BC8A1BF6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16668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FCAF-7398-4EB9-90BA-D1461C8A1D19}" type="datetimeFigureOut">
              <a:rPr lang="es-PE" smtClean="0"/>
              <a:t>27/03/2019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5A7-B220-4544-9548-91BC8A1BF6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99697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FCAF-7398-4EB9-90BA-D1461C8A1D19}" type="datetimeFigureOut">
              <a:rPr lang="es-PE" smtClean="0"/>
              <a:t>27/03/2019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5A7-B220-4544-9548-91BC8A1BF6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70724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FCAF-7398-4EB9-90BA-D1461C8A1D19}" type="datetimeFigureOut">
              <a:rPr lang="es-PE" smtClean="0"/>
              <a:t>27/03/2019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5A7-B220-4544-9548-91BC8A1BF6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41051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FCAF-7398-4EB9-90BA-D1461C8A1D19}" type="datetimeFigureOut">
              <a:rPr lang="es-PE" smtClean="0"/>
              <a:t>27/03/2019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5A7-B220-4544-9548-91BC8A1BF6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31814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FCAF-7398-4EB9-90BA-D1461C8A1D19}" type="datetimeFigureOut">
              <a:rPr lang="es-PE" smtClean="0"/>
              <a:t>27/03/2019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5A7-B220-4544-9548-91BC8A1BF6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71914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FCAF-7398-4EB9-90BA-D1461C8A1D19}" type="datetimeFigureOut">
              <a:rPr lang="es-PE" smtClean="0"/>
              <a:t>27/03/2019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5A7-B220-4544-9548-91BC8A1BF6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30547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FCAF-7398-4EB9-90BA-D1461C8A1D19}" type="datetimeFigureOut">
              <a:rPr lang="es-PE" smtClean="0"/>
              <a:t>27/03/2019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7B8735A7-B220-4544-9548-91BC8A1BF6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28830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0D51FCAF-7398-4EB9-90BA-D1461C8A1D19}" type="datetimeFigureOut">
              <a:rPr lang="es-PE" smtClean="0"/>
              <a:t>27/03/2019</a:t>
            </a:fld>
            <a:endParaRPr lang="es-PE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s-PE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7B8735A7-B220-4544-9548-91BC8A1BF6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15952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FCAF-7398-4EB9-90BA-D1461C8A1D19}" type="datetimeFigureOut">
              <a:rPr lang="es-PE" smtClean="0"/>
              <a:t>27/03/2019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5A7-B220-4544-9548-91BC8A1BF6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20128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FCAF-7398-4EB9-90BA-D1461C8A1D19}" type="datetimeFigureOut">
              <a:rPr lang="es-PE" smtClean="0"/>
              <a:t>27/03/2019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5A7-B220-4544-9548-91BC8A1BF6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18672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0D51FCAF-7398-4EB9-90BA-D1461C8A1D19}" type="datetimeFigureOut">
              <a:rPr lang="es-PE" smtClean="0"/>
              <a:t>27/03/2019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7B8735A7-B220-4544-9548-91BC8A1BF6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73611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8684" y="1197630"/>
            <a:ext cx="10782300" cy="3352800"/>
          </a:xfrm>
        </p:spPr>
        <p:txBody>
          <a:bodyPr/>
          <a:lstStyle/>
          <a:p>
            <a:r>
              <a:rPr lang="es-PE" b="1" dirty="0" smtClean="0"/>
              <a:t>PARTICIPACIÓN JUVENIL EN EL PERÚ</a:t>
            </a:r>
            <a:endParaRPr lang="es-PE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77" y="434601"/>
            <a:ext cx="1239152" cy="123526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35203" t="35916" r="36081" b="39579"/>
          <a:stretch/>
        </p:blipFill>
        <p:spPr>
          <a:xfrm>
            <a:off x="7792995" y="4698711"/>
            <a:ext cx="3501081" cy="168051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435179" y="480885"/>
            <a:ext cx="4802659" cy="12028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80000"/>
              </a:lnSpc>
              <a:spcBef>
                <a:spcPct val="0"/>
              </a:spcBef>
              <a:buNone/>
              <a:defRPr sz="8800" b="1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PE" sz="5400" dirty="0" err="1"/>
              <a:t>Webinar</a:t>
            </a:r>
            <a:r>
              <a:rPr lang="es-PE" sz="5400" dirty="0"/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72095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4543" y="161782"/>
            <a:ext cx="11532972" cy="703191"/>
          </a:xfrm>
        </p:spPr>
        <p:txBody>
          <a:bodyPr>
            <a:noAutofit/>
          </a:bodyPr>
          <a:lstStyle/>
          <a:p>
            <a:pPr algn="ctr"/>
            <a:r>
              <a:rPr lang="es-PE" sz="4400" b="1" dirty="0" smtClean="0"/>
              <a:t>Lima: ¿ciudad adultocéntrica?</a:t>
            </a:r>
            <a:endParaRPr lang="es-PE" sz="44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80" y="947351"/>
            <a:ext cx="10760499" cy="569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5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1369" y="486032"/>
            <a:ext cx="10753725" cy="5972431"/>
          </a:xfrm>
        </p:spPr>
        <p:txBody>
          <a:bodyPr anchor="ctr">
            <a:normAutofit lnSpcReduction="10000"/>
          </a:bodyPr>
          <a:lstStyle/>
          <a:p>
            <a:pPr algn="ctr"/>
            <a:r>
              <a:rPr lang="es-PE" sz="5400" b="1" spc="-12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HACEN FALTA POLÍTICAS PÚBLICAS CON </a:t>
            </a:r>
            <a:r>
              <a:rPr lang="es-PE" sz="5400" b="1" spc="-12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ENFOQUE</a:t>
            </a:r>
            <a:r>
              <a:rPr lang="es-PE" sz="5400" b="1" spc="-12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DE JUVENTUDES</a:t>
            </a:r>
          </a:p>
          <a:p>
            <a:pPr algn="ctr"/>
            <a:endParaRPr lang="es-PE" sz="5400" b="1" spc="-12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algn="ctr"/>
            <a:endParaRPr lang="es-PE" sz="5400" b="1" dirty="0"/>
          </a:p>
          <a:p>
            <a:pPr algn="ctr"/>
            <a:endParaRPr lang="es-PE" sz="5400" b="1" dirty="0" smtClean="0"/>
          </a:p>
          <a:p>
            <a:pPr algn="ctr"/>
            <a:endParaRPr lang="es-PE" sz="5400" b="1" dirty="0" smtClean="0"/>
          </a:p>
          <a:p>
            <a:pPr algn="ctr"/>
            <a:r>
              <a:rPr lang="es-PE" sz="4800" spc="-12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Que miren los problemas desde la </a:t>
            </a:r>
            <a:r>
              <a:rPr lang="es-PE" sz="4800" b="1" spc="-12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vulnerabilidad juvenil</a:t>
            </a:r>
          </a:p>
        </p:txBody>
      </p:sp>
      <p:pic>
        <p:nvPicPr>
          <p:cNvPr id="2050" name="Picture 2" descr="Resultado de imagen para juventu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131" y="2137823"/>
            <a:ext cx="5083690" cy="2850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33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587425" cy="744381"/>
          </a:xfrm>
        </p:spPr>
        <p:txBody>
          <a:bodyPr>
            <a:noAutofit/>
          </a:bodyPr>
          <a:lstStyle/>
          <a:p>
            <a:r>
              <a:rPr lang="es-PE" sz="4400" b="1" dirty="0" smtClean="0"/>
              <a:t>TODOS tienen que ver con acciones específicas relacionadas a juventudes</a:t>
            </a:r>
            <a:endParaRPr lang="es-PE" sz="4400" b="1" dirty="0"/>
          </a:p>
        </p:txBody>
      </p:sp>
      <p:pic>
        <p:nvPicPr>
          <p:cNvPr id="4100" name="Picture 4" descr="Sistema de GestiÃ³n de juventudes (SGJ)&#10;El sistema de gestiÃ³n de juventudes (SGJ) es la estructura diseÃ±ada por la SENAJU p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4"/>
          <a:stretch/>
        </p:blipFill>
        <p:spPr bwMode="auto">
          <a:xfrm>
            <a:off x="2074992" y="1622854"/>
            <a:ext cx="7876316" cy="516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731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7797" y="227684"/>
            <a:ext cx="10772775" cy="1362219"/>
          </a:xfrm>
        </p:spPr>
        <p:txBody>
          <a:bodyPr>
            <a:normAutofit/>
          </a:bodyPr>
          <a:lstStyle/>
          <a:p>
            <a:r>
              <a:rPr lang="es-PE" sz="4400" b="1" dirty="0" smtClean="0"/>
              <a:t>La Respuesta Nacional: Institucionalidad en materia de juventudes - SENAJU</a:t>
            </a:r>
            <a:endParaRPr lang="es-PE" sz="4400" b="1" dirty="0"/>
          </a:p>
        </p:txBody>
      </p:sp>
      <p:pic>
        <p:nvPicPr>
          <p:cNvPr id="1026" name="Picture 2" descr="Resultado de imagen para CONAJ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32" y="2173570"/>
            <a:ext cx="2891812" cy="169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999320861"/>
              </p:ext>
            </p:extLst>
          </p:nvPr>
        </p:nvGraphicFramePr>
        <p:xfrm>
          <a:off x="664632" y="3631879"/>
          <a:ext cx="6739487" cy="3033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8" name="Picture 4" descr="Resultado de imagen para SENAJU 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379" y="2327295"/>
            <a:ext cx="3109805" cy="154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errar llave 4"/>
          <p:cNvSpPr/>
          <p:nvPr/>
        </p:nvSpPr>
        <p:spPr>
          <a:xfrm>
            <a:off x="8055542" y="1846364"/>
            <a:ext cx="517593" cy="433136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032" name="Picture 8" descr="Resultado de imagen para minedu log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699" y="2334261"/>
            <a:ext cx="2948308" cy="76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8874699" y="3097435"/>
            <a:ext cx="303416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2800" b="1" spc="-12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Ente rector en </a:t>
            </a:r>
          </a:p>
          <a:p>
            <a:pPr algn="ctr"/>
            <a:r>
              <a:rPr lang="es-PE" sz="2800" b="1" spc="-12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materia de juventudes</a:t>
            </a:r>
            <a:endParaRPr lang="es-PE" sz="1200" dirty="0"/>
          </a:p>
        </p:txBody>
      </p:sp>
      <p:sp>
        <p:nvSpPr>
          <p:cNvPr id="7" name="Rectángulo 6"/>
          <p:cNvSpPr/>
          <p:nvPr/>
        </p:nvSpPr>
        <p:spPr>
          <a:xfrm>
            <a:off x="8874699" y="4479354"/>
            <a:ext cx="2948308" cy="15881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PE" sz="2000" dirty="0" smtClean="0"/>
              <a:t>Define las políticas de juventudes en el Perú y coordina su implementación</a:t>
            </a:r>
            <a:endParaRPr lang="es-PE" sz="2000" dirty="0"/>
          </a:p>
        </p:txBody>
      </p:sp>
    </p:spTree>
    <p:extLst>
      <p:ext uri="{BB962C8B-B14F-4D97-AF65-F5344CB8AC3E}">
        <p14:creationId xmlns:p14="http://schemas.microsoft.com/office/powerpoint/2010/main" val="347639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7797" y="227684"/>
            <a:ext cx="10772775" cy="1658198"/>
          </a:xfrm>
        </p:spPr>
        <p:txBody>
          <a:bodyPr>
            <a:normAutofit/>
          </a:bodyPr>
          <a:lstStyle/>
          <a:p>
            <a:r>
              <a:rPr lang="es-PE" sz="4400" b="1" dirty="0" smtClean="0"/>
              <a:t>La Respuesta Nacional: Institucionalidad en materia de juventudes – Reto Joven 2021</a:t>
            </a:r>
            <a:endParaRPr lang="es-PE" sz="44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62" y="1885882"/>
            <a:ext cx="3953444" cy="395344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781046" y="1885882"/>
            <a:ext cx="5428951" cy="577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b="1" dirty="0" smtClean="0"/>
              <a:t>PROCESO ANUAL DE PARTICIPACIÓN</a:t>
            </a:r>
            <a:endParaRPr lang="es-PE" sz="2000" b="1" dirty="0"/>
          </a:p>
        </p:txBody>
      </p:sp>
      <p:grpSp>
        <p:nvGrpSpPr>
          <p:cNvPr id="10" name="Grupo 9"/>
          <p:cNvGrpSpPr/>
          <p:nvPr/>
        </p:nvGrpSpPr>
        <p:grpSpPr>
          <a:xfrm>
            <a:off x="6613501" y="2569743"/>
            <a:ext cx="3764039" cy="1384382"/>
            <a:chOff x="5994184" y="3004350"/>
            <a:chExt cx="5002678" cy="1812758"/>
          </a:xfrm>
        </p:grpSpPr>
        <p:sp>
          <p:nvSpPr>
            <p:cNvPr id="7" name="Elipse 6"/>
            <p:cNvSpPr/>
            <p:nvPr/>
          </p:nvSpPr>
          <p:spPr>
            <a:xfrm>
              <a:off x="5994184" y="3004350"/>
              <a:ext cx="1892969" cy="1812758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E" sz="1200" dirty="0" smtClean="0"/>
                <a:t>26 Foros juveniles (1,300 jóvenes)</a:t>
              </a:r>
              <a:endParaRPr lang="es-PE" sz="1200" dirty="0"/>
            </a:p>
          </p:txBody>
        </p:sp>
        <p:sp>
          <p:nvSpPr>
            <p:cNvPr id="8" name="Elipse 7"/>
            <p:cNvSpPr/>
            <p:nvPr/>
          </p:nvSpPr>
          <p:spPr>
            <a:xfrm>
              <a:off x="9103893" y="3004350"/>
              <a:ext cx="1892969" cy="1812758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E" sz="1200" dirty="0" smtClean="0"/>
                <a:t>#Reconecta (164  jóvenes)</a:t>
              </a:r>
              <a:endParaRPr lang="es-PE" sz="1200" dirty="0"/>
            </a:p>
          </p:txBody>
        </p:sp>
        <p:sp>
          <p:nvSpPr>
            <p:cNvPr id="9" name="Cruz 8"/>
            <p:cNvSpPr/>
            <p:nvPr/>
          </p:nvSpPr>
          <p:spPr>
            <a:xfrm>
              <a:off x="8214894" y="3621971"/>
              <a:ext cx="561258" cy="577516"/>
            </a:xfrm>
            <a:prstGeom prst="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 sz="1200"/>
            </a:p>
          </p:txBody>
        </p:sp>
      </p:grpSp>
      <p:sp>
        <p:nvSpPr>
          <p:cNvPr id="12" name="Llamada de flecha hacia abajo 11"/>
          <p:cNvSpPr/>
          <p:nvPr/>
        </p:nvSpPr>
        <p:spPr>
          <a:xfrm>
            <a:off x="6062467" y="4130820"/>
            <a:ext cx="4999249" cy="416161"/>
          </a:xfrm>
          <a:prstGeom prst="downArrowCallout">
            <a:avLst>
              <a:gd name="adj1" fmla="val 6288"/>
              <a:gd name="adj2" fmla="val 11528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CuadroTexto 12"/>
          <p:cNvSpPr txBox="1"/>
          <p:nvPr/>
        </p:nvSpPr>
        <p:spPr>
          <a:xfrm>
            <a:off x="7241062" y="4676484"/>
            <a:ext cx="2364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200" b="1" spc="-12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Agenda</a:t>
            </a:r>
            <a:r>
              <a:rPr lang="es-PE" sz="3200" dirty="0" smtClean="0"/>
              <a:t> </a:t>
            </a:r>
            <a:endParaRPr lang="es-PE" sz="3200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2"/>
          <a:srcRect l="9866" t="9496" r="53461" b="76752"/>
          <a:stretch/>
        </p:blipFill>
        <p:spPr>
          <a:xfrm>
            <a:off x="8567350" y="4692960"/>
            <a:ext cx="1576730" cy="591274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6128952" y="5476860"/>
            <a:ext cx="1532238" cy="87321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dirty="0" smtClean="0"/>
              <a:t>IGUALDAD DE GÉNERO</a:t>
            </a:r>
            <a:endParaRPr lang="es-PE" sz="1400" dirty="0"/>
          </a:p>
        </p:txBody>
      </p:sp>
      <p:sp>
        <p:nvSpPr>
          <p:cNvPr id="21" name="Rectángulo 20"/>
          <p:cNvSpPr/>
          <p:nvPr/>
        </p:nvSpPr>
        <p:spPr>
          <a:xfrm>
            <a:off x="7829215" y="5476859"/>
            <a:ext cx="1532238" cy="87321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dirty="0" smtClean="0"/>
              <a:t>SOSTENIBILIDAD</a:t>
            </a:r>
            <a:endParaRPr lang="es-PE" sz="1400" dirty="0"/>
          </a:p>
        </p:txBody>
      </p:sp>
      <p:sp>
        <p:nvSpPr>
          <p:cNvPr id="22" name="Rectángulo 21"/>
          <p:cNvSpPr/>
          <p:nvPr/>
        </p:nvSpPr>
        <p:spPr>
          <a:xfrm>
            <a:off x="9529478" y="5476859"/>
            <a:ext cx="1532238" cy="87321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dirty="0" smtClean="0"/>
              <a:t>INTEGRIDAD</a:t>
            </a:r>
            <a:endParaRPr lang="es-PE" sz="1400" dirty="0"/>
          </a:p>
        </p:txBody>
      </p:sp>
    </p:spTree>
    <p:extLst>
      <p:ext uri="{BB962C8B-B14F-4D97-AF65-F5344CB8AC3E}">
        <p14:creationId xmlns:p14="http://schemas.microsoft.com/office/powerpoint/2010/main" val="389950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7797" y="0"/>
            <a:ext cx="10772775" cy="1309816"/>
          </a:xfrm>
        </p:spPr>
        <p:txBody>
          <a:bodyPr>
            <a:normAutofit/>
          </a:bodyPr>
          <a:lstStyle/>
          <a:p>
            <a:r>
              <a:rPr lang="es-PE" sz="3600" b="1" dirty="0" smtClean="0"/>
              <a:t>La Respuesta Nacional: Institucionalidad en materia de juventudes – Reto Joven 2021</a:t>
            </a:r>
            <a:endParaRPr lang="es-PE" sz="36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9527" t="9729" r="29528" b="21322"/>
          <a:stretch/>
        </p:blipFill>
        <p:spPr>
          <a:xfrm>
            <a:off x="373017" y="1233012"/>
            <a:ext cx="5552302" cy="5259112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3"/>
          <a:srcRect l="32703" t="24264" r="32635" b="14594"/>
          <a:stretch/>
        </p:blipFill>
        <p:spPr>
          <a:xfrm>
            <a:off x="6357806" y="1233012"/>
            <a:ext cx="5455253" cy="541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3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0086" y="227684"/>
            <a:ext cx="11640065" cy="1428121"/>
          </a:xfrm>
        </p:spPr>
        <p:txBody>
          <a:bodyPr>
            <a:normAutofit fontScale="90000"/>
          </a:bodyPr>
          <a:lstStyle/>
          <a:p>
            <a:r>
              <a:rPr lang="es-PE" sz="4400" b="1" dirty="0" smtClean="0"/>
              <a:t>Mecanismos y espacios de participación juvenil/adolescente: Consejos de Participación de la Juventud</a:t>
            </a:r>
            <a:endParaRPr lang="es-PE" sz="44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4103" t="14175" r="14263"/>
          <a:stretch/>
        </p:blipFill>
        <p:spPr>
          <a:xfrm>
            <a:off x="477794" y="1655805"/>
            <a:ext cx="7364627" cy="496329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9657" y="1401847"/>
            <a:ext cx="2338131" cy="233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9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0086" y="227684"/>
            <a:ext cx="11640065" cy="1428121"/>
          </a:xfrm>
        </p:spPr>
        <p:txBody>
          <a:bodyPr>
            <a:normAutofit fontScale="90000"/>
          </a:bodyPr>
          <a:lstStyle/>
          <a:p>
            <a:r>
              <a:rPr lang="es-PE" sz="4400" b="1" dirty="0" smtClean="0"/>
              <a:t>Mecanismos y espacios de participación juvenil/adolescente: Consejos de Participación de la Juventud</a:t>
            </a:r>
            <a:endParaRPr lang="es-PE" sz="44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949" y="1461763"/>
            <a:ext cx="4125842" cy="5163065"/>
          </a:xfrm>
          <a:prstGeom prst="rect">
            <a:avLst/>
          </a:prstGeom>
        </p:spPr>
      </p:pic>
      <p:pic>
        <p:nvPicPr>
          <p:cNvPr id="6" name="Picture 2" descr="http://1.bp.blogspot.com/-F7fPaUssdnQ/Vir-zPgZHcI/AAAAAAAAAMo/HVJQ4sf_p3o/s1600/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46" y="2722087"/>
            <a:ext cx="6169943" cy="283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52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0086" y="227684"/>
            <a:ext cx="11640065" cy="1428121"/>
          </a:xfrm>
        </p:spPr>
        <p:txBody>
          <a:bodyPr>
            <a:normAutofit fontScale="90000"/>
          </a:bodyPr>
          <a:lstStyle/>
          <a:p>
            <a:r>
              <a:rPr lang="es-PE" sz="4400" b="1" dirty="0" smtClean="0"/>
              <a:t>Mecanismos y espacios de participación juvenil/adolescente: Comité Metropolitano de Estudiantes (COMETE)</a:t>
            </a:r>
            <a:endParaRPr lang="es-PE" sz="44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86" y="2513735"/>
            <a:ext cx="2156898" cy="2156898"/>
          </a:xfrm>
          <a:prstGeom prst="rect">
            <a:avLst/>
          </a:prstGeom>
        </p:spPr>
      </p:pic>
      <p:pic>
        <p:nvPicPr>
          <p:cNvPr id="7170" name="Picture 2" descr="Resultado de imagen para COMETE mined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212" y="2135015"/>
            <a:ext cx="5214939" cy="312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771130" y="2438022"/>
            <a:ext cx="35999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b="0" i="0" dirty="0" smtClean="0">
                <a:solidFill>
                  <a:srgbClr val="666666"/>
                </a:solidFill>
                <a:effectLst/>
                <a:latin typeface="Roboto"/>
              </a:rPr>
              <a:t>El Comité Metropolitano de Estudiantes es una organización de líderes, conformada por 42 adolescentes, que representamos a los diversos estudiantes de las instituciones educativas públicas de Lima Metropolitana.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123062841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a">
  <a:themeElements>
    <a:clrScheme name="Metropolitana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a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Metrópoli</Template>
  <TotalTime>112</TotalTime>
  <Words>184</Words>
  <Application>Microsoft Office PowerPoint</Application>
  <PresentationFormat>Panorámica</PresentationFormat>
  <Paragraphs>29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 Light</vt:lpstr>
      <vt:lpstr>Roboto</vt:lpstr>
      <vt:lpstr>Metropolitana</vt:lpstr>
      <vt:lpstr>PARTICIPACIÓN JUVENIL EN EL PERÚ</vt:lpstr>
      <vt:lpstr>Lima: ¿ciudad adultocéntrica?</vt:lpstr>
      <vt:lpstr>Presentación de PowerPoint</vt:lpstr>
      <vt:lpstr>TODOS tienen que ver con acciones específicas relacionadas a juventudes</vt:lpstr>
      <vt:lpstr>La Respuesta Nacional: Institucionalidad en materia de juventudes - SENAJU</vt:lpstr>
      <vt:lpstr>La Respuesta Nacional: Institucionalidad en materia de juventudes – Reto Joven 2021</vt:lpstr>
      <vt:lpstr>La Respuesta Nacional: Institucionalidad en materia de juventudes – Reto Joven 2021</vt:lpstr>
      <vt:lpstr>Mecanismos y espacios de participación juvenil/adolescente: Consejos de Participación de la Juventud</vt:lpstr>
      <vt:lpstr>Mecanismos y espacios de participación juvenil/adolescente: Consejos de Participación de la Juventud</vt:lpstr>
      <vt:lpstr>Mecanismos y espacios de participación juvenil/adolescente: Comité Metropolitano de Estudiantes (COMETE)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PARTICIPACIÓN JUVENIL EN EL PERÚ</dc:title>
  <dc:creator>Hernan Ernesto Tello Otrera</dc:creator>
  <cp:lastModifiedBy>Hernan Ernesto Tello Otrera</cp:lastModifiedBy>
  <cp:revision>15</cp:revision>
  <dcterms:created xsi:type="dcterms:W3CDTF">2019-03-27T23:52:45Z</dcterms:created>
  <dcterms:modified xsi:type="dcterms:W3CDTF">2019-03-28T01:44:52Z</dcterms:modified>
</cp:coreProperties>
</file>